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7"/>
  </p:notesMasterIdLst>
  <p:handoutMasterIdLst>
    <p:handoutMasterId r:id="rId8"/>
  </p:handoutMasterIdLst>
  <p:sldIdLst>
    <p:sldId id="256" r:id="rId2"/>
    <p:sldId id="266" r:id="rId3"/>
    <p:sldId id="265" r:id="rId4"/>
    <p:sldId id="264" r:id="rId5"/>
    <p:sldId id="259" r:id="rId6"/>
  </p:sldIdLst>
  <p:sldSz cx="1343977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58" userDrawn="1">
          <p15:clr>
            <a:srgbClr val="A4A3A4"/>
          </p15:clr>
        </p15:guide>
        <p15:guide id="2" pos="8225" userDrawn="1">
          <p15:clr>
            <a:srgbClr val="A4A3A4"/>
          </p15:clr>
        </p15:guide>
        <p15:guide id="6" orient="horz" pos="839" userDrawn="1">
          <p15:clr>
            <a:srgbClr val="A4A3A4"/>
          </p15:clr>
        </p15:guide>
        <p15:guide id="7" pos="241" userDrawn="1">
          <p15:clr>
            <a:srgbClr val="A4A3A4"/>
          </p15:clr>
        </p15:guide>
        <p15:guide id="11" orient="horz" pos="4160" userDrawn="1">
          <p15:clr>
            <a:srgbClr val="A4A3A4"/>
          </p15:clr>
        </p15:guide>
        <p15:guide id="14" orient="horz" pos="2880" userDrawn="1">
          <p15:clr>
            <a:srgbClr val="A4A3A4"/>
          </p15:clr>
        </p15:guide>
        <p15:guide id="17" orient="horz" pos="1043" userDrawn="1">
          <p15:clr>
            <a:srgbClr val="A4A3A4"/>
          </p15:clr>
        </p15:guide>
        <p15:guide id="18" orient="horz" pos="1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소용우" initials="소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24FC"/>
    <a:srgbClr val="F1494F"/>
    <a:srgbClr val="D9D9D9"/>
    <a:srgbClr val="C0C0C0"/>
    <a:srgbClr val="7345F5"/>
    <a:srgbClr val="717171"/>
    <a:srgbClr val="5698E2"/>
    <a:srgbClr val="F1F1F1"/>
    <a:srgbClr val="ED1B23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6" autoAdjust="0"/>
    <p:restoredTop sz="94595" autoAdjust="0"/>
  </p:normalViewPr>
  <p:slideViewPr>
    <p:cSldViewPr snapToGrid="0" showGuides="1">
      <p:cViewPr>
        <p:scale>
          <a:sx n="75" d="100"/>
          <a:sy n="75" d="100"/>
        </p:scale>
        <p:origin x="53" y="43"/>
      </p:cViewPr>
      <p:guideLst>
        <p:guide orient="horz" pos="4558"/>
        <p:guide pos="8225"/>
        <p:guide orient="horz" pos="839"/>
        <p:guide pos="241"/>
        <p:guide orient="horz" pos="4160"/>
        <p:guide orient="horz" pos="2880"/>
        <p:guide orient="horz" pos="1043"/>
        <p:guide orient="horz" pos="1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57C54B4-2983-4A25-8A28-667B45B0CF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916A1DE-AB9A-42D7-9BB8-13D1F5C9DF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E3BAF-3319-4127-9F5E-88F1DE283CDF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E46F30F-AD90-4B90-876D-C8FBB4529F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18807E-9E7A-428E-867A-5BA7475AC8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F519C-ECF8-4C4D-972F-657FF02947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261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A947C-9F29-4809-BF3C-2D3443A3297A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8D1DF-6551-4A6E-A578-F3EAE327D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43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7F61-A4D4-4BA0-B1DA-BCD9E08C3A19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83F-9429-4CCA-91EA-1F36AB5F6E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40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(앞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7C132DC-1BFA-4A08-A54E-A5B80F2686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961800"/>
            <a:ext cx="10691807" cy="4597873"/>
          </a:xfrm>
          <a:prstGeom prst="rect">
            <a:avLst/>
          </a:prstGeom>
        </p:spPr>
      </p:pic>
      <p:sp>
        <p:nvSpPr>
          <p:cNvPr id="8" name="직사각형 8">
            <a:extLst>
              <a:ext uri="{FF2B5EF4-FFF2-40B4-BE49-F238E27FC236}">
                <a16:creationId xmlns:a16="http://schemas.microsoft.com/office/drawing/2014/main" id="{46E9CF4F-0700-4FA2-B040-6D47158556F4}"/>
              </a:ext>
            </a:extLst>
          </p:cNvPr>
          <p:cNvSpPr/>
          <p:nvPr userDrawn="1"/>
        </p:nvSpPr>
        <p:spPr>
          <a:xfrm>
            <a:off x="0" y="5956300"/>
            <a:ext cx="2298700" cy="1603374"/>
          </a:xfrm>
          <a:custGeom>
            <a:avLst/>
            <a:gdLst>
              <a:gd name="connsiteX0" fmla="*/ 0 w 2298700"/>
              <a:gd name="connsiteY0" fmla="*/ 0 h 1603374"/>
              <a:gd name="connsiteX1" fmla="*/ 2298700 w 2298700"/>
              <a:gd name="connsiteY1" fmla="*/ 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635000 w 2298700"/>
              <a:gd name="connsiteY1" fmla="*/ 139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969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419100 w 2298700"/>
              <a:gd name="connsiteY1" fmla="*/ 254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25400 h 1628774"/>
              <a:gd name="connsiteX1" fmla="*/ 508000 w 2298700"/>
              <a:gd name="connsiteY1" fmla="*/ 0 h 1628774"/>
              <a:gd name="connsiteX2" fmla="*/ 2298700 w 2298700"/>
              <a:gd name="connsiteY2" fmla="*/ 1628774 h 1628774"/>
              <a:gd name="connsiteX3" fmla="*/ 0 w 2298700"/>
              <a:gd name="connsiteY3" fmla="*/ 1628774 h 1628774"/>
              <a:gd name="connsiteX4" fmla="*/ 0 w 2298700"/>
              <a:gd name="connsiteY4" fmla="*/ 25400 h 1628774"/>
              <a:gd name="connsiteX0" fmla="*/ 0 w 2298700"/>
              <a:gd name="connsiteY0" fmla="*/ 0 h 1603374"/>
              <a:gd name="connsiteX1" fmla="*/ 4699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700" h="1603374">
                <a:moveTo>
                  <a:pt x="0" y="0"/>
                </a:moveTo>
                <a:lnTo>
                  <a:pt x="469900" y="12700"/>
                </a:lnTo>
                <a:cubicBezTo>
                  <a:pt x="469900" y="809625"/>
                  <a:pt x="1016000" y="1416049"/>
                  <a:pt x="2298700" y="1603374"/>
                </a:cubicBezTo>
                <a:lnTo>
                  <a:pt x="0" y="1603374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F8CD04-2C2C-4375-A609-CC211F7848CD}"/>
              </a:ext>
            </a:extLst>
          </p:cNvPr>
          <p:cNvSpPr txBox="1"/>
          <p:nvPr userDrawn="1"/>
        </p:nvSpPr>
        <p:spPr>
          <a:xfrm>
            <a:off x="10095430" y="279400"/>
            <a:ext cx="30828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 Light" panose="020B0603020101020101" pitchFamily="50" charset="-127"/>
                <a:ea typeface="나눔바른고딕 Light" panose="020B0603020101020101" pitchFamily="50" charset="-127"/>
              </a:rPr>
              <a:t>끊임없이 혁신하는 글로벌 네트워크 전문기업 </a:t>
            </a:r>
            <a:r>
              <a:rPr lang="en-US" altLang="ko-KR" sz="105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1494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UBIQUOSS</a:t>
            </a:r>
            <a:endParaRPr lang="ko-KR" altLang="en-US" sz="105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1494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FF7EDA-6E39-4B50-B23C-81EAE4E11D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2"/>
            <a:ext cx="2238662" cy="755967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D9D52B7-6046-4270-9EEE-372CAB4BA1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74596" y="6633341"/>
            <a:ext cx="1800000" cy="61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2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(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8">
            <a:extLst>
              <a:ext uri="{FF2B5EF4-FFF2-40B4-BE49-F238E27FC236}">
                <a16:creationId xmlns:a16="http://schemas.microsoft.com/office/drawing/2014/main" id="{82F618F6-9C6B-40A4-8851-D47D25C53CF7}"/>
              </a:ext>
            </a:extLst>
          </p:cNvPr>
          <p:cNvSpPr/>
          <p:nvPr userDrawn="1"/>
        </p:nvSpPr>
        <p:spPr>
          <a:xfrm>
            <a:off x="0" y="5956300"/>
            <a:ext cx="2298700" cy="1603374"/>
          </a:xfrm>
          <a:custGeom>
            <a:avLst/>
            <a:gdLst>
              <a:gd name="connsiteX0" fmla="*/ 0 w 2298700"/>
              <a:gd name="connsiteY0" fmla="*/ 0 h 1603374"/>
              <a:gd name="connsiteX1" fmla="*/ 2298700 w 2298700"/>
              <a:gd name="connsiteY1" fmla="*/ 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635000 w 2298700"/>
              <a:gd name="connsiteY1" fmla="*/ 139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969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5461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0 h 1603374"/>
              <a:gd name="connsiteX1" fmla="*/ 419100 w 2298700"/>
              <a:gd name="connsiteY1" fmla="*/ 254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  <a:gd name="connsiteX0" fmla="*/ 0 w 2298700"/>
              <a:gd name="connsiteY0" fmla="*/ 25400 h 1628774"/>
              <a:gd name="connsiteX1" fmla="*/ 508000 w 2298700"/>
              <a:gd name="connsiteY1" fmla="*/ 0 h 1628774"/>
              <a:gd name="connsiteX2" fmla="*/ 2298700 w 2298700"/>
              <a:gd name="connsiteY2" fmla="*/ 1628774 h 1628774"/>
              <a:gd name="connsiteX3" fmla="*/ 0 w 2298700"/>
              <a:gd name="connsiteY3" fmla="*/ 1628774 h 1628774"/>
              <a:gd name="connsiteX4" fmla="*/ 0 w 2298700"/>
              <a:gd name="connsiteY4" fmla="*/ 25400 h 1628774"/>
              <a:gd name="connsiteX0" fmla="*/ 0 w 2298700"/>
              <a:gd name="connsiteY0" fmla="*/ 0 h 1603374"/>
              <a:gd name="connsiteX1" fmla="*/ 469900 w 2298700"/>
              <a:gd name="connsiteY1" fmla="*/ 12700 h 1603374"/>
              <a:gd name="connsiteX2" fmla="*/ 2298700 w 2298700"/>
              <a:gd name="connsiteY2" fmla="*/ 1603374 h 1603374"/>
              <a:gd name="connsiteX3" fmla="*/ 0 w 2298700"/>
              <a:gd name="connsiteY3" fmla="*/ 1603374 h 1603374"/>
              <a:gd name="connsiteX4" fmla="*/ 0 w 2298700"/>
              <a:gd name="connsiteY4" fmla="*/ 0 h 160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700" h="1603374">
                <a:moveTo>
                  <a:pt x="0" y="0"/>
                </a:moveTo>
                <a:lnTo>
                  <a:pt x="469900" y="12700"/>
                </a:lnTo>
                <a:cubicBezTo>
                  <a:pt x="469900" y="809625"/>
                  <a:pt x="1016000" y="1416049"/>
                  <a:pt x="2298700" y="1603374"/>
                </a:cubicBezTo>
                <a:lnTo>
                  <a:pt x="0" y="1603374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ABA4B87-8DB0-43DB-ADE1-B2D59D539625}"/>
              </a:ext>
            </a:extLst>
          </p:cNvPr>
          <p:cNvSpPr/>
          <p:nvPr userDrawn="1"/>
        </p:nvSpPr>
        <p:spPr>
          <a:xfrm>
            <a:off x="1" y="1"/>
            <a:ext cx="13439775" cy="7559675"/>
          </a:xfrm>
          <a:prstGeom prst="rect">
            <a:avLst/>
          </a:prstGeom>
          <a:solidFill>
            <a:srgbClr val="C0C0C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08E679-B9CB-4C0F-AA33-8BB6A419A699}"/>
              </a:ext>
            </a:extLst>
          </p:cNvPr>
          <p:cNvSpPr txBox="1"/>
          <p:nvPr userDrawn="1"/>
        </p:nvSpPr>
        <p:spPr>
          <a:xfrm>
            <a:off x="10095430" y="279400"/>
            <a:ext cx="30828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05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 Light" panose="020B0603020101020101" pitchFamily="50" charset="-127"/>
                <a:ea typeface="나눔바른고딕 Light" panose="020B0603020101020101" pitchFamily="50" charset="-127"/>
              </a:rPr>
              <a:t>끊임없이 혁신하는 글로벌 네트워크 전문기업 </a:t>
            </a:r>
            <a:r>
              <a:rPr lang="en-US" altLang="ko-KR" sz="105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1494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UBIQUOSS</a:t>
            </a:r>
            <a:endParaRPr lang="ko-KR" altLang="en-US" sz="105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1494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그래픽 3">
            <a:extLst>
              <a:ext uri="{FF2B5EF4-FFF2-40B4-BE49-F238E27FC236}">
                <a16:creationId xmlns:a16="http://schemas.microsoft.com/office/drawing/2014/main" id="{6A5992C5-6CC8-494B-8987-DF3E79894796}"/>
              </a:ext>
            </a:extLst>
          </p:cNvPr>
          <p:cNvSpPr/>
          <p:nvPr userDrawn="1"/>
        </p:nvSpPr>
        <p:spPr>
          <a:xfrm>
            <a:off x="0" y="-1"/>
            <a:ext cx="2137717" cy="7559675"/>
          </a:xfrm>
          <a:custGeom>
            <a:avLst/>
            <a:gdLst>
              <a:gd name="connsiteX0" fmla="*/ 0 w 2137717"/>
              <a:gd name="connsiteY0" fmla="*/ 0 h 7559675"/>
              <a:gd name="connsiteX1" fmla="*/ 0 w 2137717"/>
              <a:gd name="connsiteY1" fmla="*/ 589870 h 7559675"/>
              <a:gd name="connsiteX2" fmla="*/ 0 w 2137717"/>
              <a:gd name="connsiteY2" fmla="*/ 589870 h 7559675"/>
              <a:gd name="connsiteX3" fmla="*/ 1140236 w 2137717"/>
              <a:gd name="connsiteY3" fmla="*/ 1769611 h 7559675"/>
              <a:gd name="connsiteX4" fmla="*/ 1140236 w 2137717"/>
              <a:gd name="connsiteY4" fmla="*/ 3816648 h 7559675"/>
              <a:gd name="connsiteX5" fmla="*/ 0 w 2137717"/>
              <a:gd name="connsiteY5" fmla="*/ 4995491 h 7559675"/>
              <a:gd name="connsiteX6" fmla="*/ 0 w 2137717"/>
              <a:gd name="connsiteY6" fmla="*/ 4995491 h 7559675"/>
              <a:gd name="connsiteX7" fmla="*/ 0 w 2137717"/>
              <a:gd name="connsiteY7" fmla="*/ 7559675 h 7559675"/>
              <a:gd name="connsiteX8" fmla="*/ 1371874 w 2137717"/>
              <a:gd name="connsiteY8" fmla="*/ 7559675 h 7559675"/>
              <a:gd name="connsiteX9" fmla="*/ 1321596 w 2137717"/>
              <a:gd name="connsiteY9" fmla="*/ 7547105 h 7559675"/>
              <a:gd name="connsiteX10" fmla="*/ 492905 w 2137717"/>
              <a:gd name="connsiteY10" fmla="*/ 6394300 h 7559675"/>
              <a:gd name="connsiteX11" fmla="*/ 492905 w 2137717"/>
              <a:gd name="connsiteY11" fmla="*/ 6238977 h 7559675"/>
              <a:gd name="connsiteX12" fmla="*/ 777515 w 2137717"/>
              <a:gd name="connsiteY12" fmla="*/ 5850219 h 7559675"/>
              <a:gd name="connsiteX13" fmla="*/ 2137718 w 2137717"/>
              <a:gd name="connsiteY13" fmla="*/ 3815751 h 7559675"/>
              <a:gd name="connsiteX14" fmla="*/ 2137718 w 2137717"/>
              <a:gd name="connsiteY14" fmla="*/ 1768713 h 7559675"/>
              <a:gd name="connsiteX15" fmla="*/ 1178842 w 2137717"/>
              <a:gd name="connsiteY15" fmla="*/ 0 h 7559675"/>
              <a:gd name="connsiteX16" fmla="*/ 0 w 2137717"/>
              <a:gd name="connsiteY16" fmla="*/ 0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37717" h="7559675">
                <a:moveTo>
                  <a:pt x="0" y="0"/>
                </a:moveTo>
                <a:lnTo>
                  <a:pt x="0" y="589870"/>
                </a:lnTo>
                <a:cubicBezTo>
                  <a:pt x="0" y="589870"/>
                  <a:pt x="0" y="589870"/>
                  <a:pt x="0" y="589870"/>
                </a:cubicBezTo>
                <a:cubicBezTo>
                  <a:pt x="725441" y="589870"/>
                  <a:pt x="1140236" y="1186025"/>
                  <a:pt x="1140236" y="1769611"/>
                </a:cubicBezTo>
                <a:lnTo>
                  <a:pt x="1140236" y="3816648"/>
                </a:lnTo>
                <a:cubicBezTo>
                  <a:pt x="1140236" y="4399336"/>
                  <a:pt x="725441" y="4995491"/>
                  <a:pt x="0" y="4995491"/>
                </a:cubicBezTo>
                <a:cubicBezTo>
                  <a:pt x="0" y="4995491"/>
                  <a:pt x="0" y="4995491"/>
                  <a:pt x="0" y="4995491"/>
                </a:cubicBezTo>
                <a:lnTo>
                  <a:pt x="0" y="7559675"/>
                </a:lnTo>
                <a:lnTo>
                  <a:pt x="1371874" y="7559675"/>
                </a:lnTo>
                <a:cubicBezTo>
                  <a:pt x="1355714" y="7555186"/>
                  <a:pt x="1338655" y="7551595"/>
                  <a:pt x="1321596" y="7547105"/>
                </a:cubicBezTo>
                <a:cubicBezTo>
                  <a:pt x="1088162" y="7495930"/>
                  <a:pt x="492905" y="7145779"/>
                  <a:pt x="492905" y="6394300"/>
                </a:cubicBezTo>
                <a:lnTo>
                  <a:pt x="492905" y="6238977"/>
                </a:lnTo>
                <a:cubicBezTo>
                  <a:pt x="492905" y="6071084"/>
                  <a:pt x="609622" y="5927432"/>
                  <a:pt x="777515" y="5850219"/>
                </a:cubicBezTo>
                <a:cubicBezTo>
                  <a:pt x="1619674" y="5461461"/>
                  <a:pt x="2137718" y="4683946"/>
                  <a:pt x="2137718" y="3815751"/>
                </a:cubicBezTo>
                <a:lnTo>
                  <a:pt x="2137718" y="1768713"/>
                </a:lnTo>
                <a:cubicBezTo>
                  <a:pt x="2137718" y="1047760"/>
                  <a:pt x="1779486" y="380677"/>
                  <a:pt x="1178842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896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91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10AF8B2-4263-4F74-B984-A8AD3F5DB22D}"/>
              </a:ext>
            </a:extLst>
          </p:cNvPr>
          <p:cNvCxnSpPr>
            <a:cxnSpLocks/>
          </p:cNvCxnSpPr>
          <p:nvPr userDrawn="1"/>
        </p:nvCxnSpPr>
        <p:spPr>
          <a:xfrm>
            <a:off x="-19156" y="923890"/>
            <a:ext cx="12077980" cy="0"/>
          </a:xfrm>
          <a:prstGeom prst="line">
            <a:avLst/>
          </a:prstGeom>
          <a:ln>
            <a:gradFill>
              <a:gsLst>
                <a:gs pos="0">
                  <a:srgbClr val="D9D9D9"/>
                </a:gs>
                <a:gs pos="100000">
                  <a:srgbClr val="D9D9D9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97D36F5-725F-4832-84DB-003B5BD2F2F1}"/>
              </a:ext>
            </a:extLst>
          </p:cNvPr>
          <p:cNvSpPr/>
          <p:nvPr userDrawn="1"/>
        </p:nvSpPr>
        <p:spPr>
          <a:xfrm>
            <a:off x="12499887" y="7032625"/>
            <a:ext cx="556749" cy="2032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EB7E6-927F-410F-A7CD-9F1524900357}"/>
              </a:ext>
            </a:extLst>
          </p:cNvPr>
          <p:cNvSpPr txBox="1"/>
          <p:nvPr userDrawn="1"/>
        </p:nvSpPr>
        <p:spPr>
          <a:xfrm>
            <a:off x="268798" y="7062562"/>
            <a:ext cx="29209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C0C0"/>
                </a:solidFill>
                <a:latin typeface="나눔바른고딕 Light" panose="020B0603020101020101" pitchFamily="50" charset="-127"/>
                <a:ea typeface="나눔바른고딕 Light" panose="020B0603020101020101" pitchFamily="50" charset="-127"/>
              </a:rPr>
              <a:t>끊임없이 혁신하는 글로벌 네트워크 전문기업 </a:t>
            </a:r>
            <a:r>
              <a:rPr lang="en-US" altLang="ko-KR" sz="1000" b="1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C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UBIQUOSS</a:t>
            </a:r>
            <a:endParaRPr lang="ko-KR" altLang="en-US" sz="10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C0C0C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7938EC2B-991E-4500-B77E-894979268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59039" y="6939334"/>
            <a:ext cx="1238444" cy="402483"/>
          </a:xfrm>
        </p:spPr>
        <p:txBody>
          <a:bodyPr/>
          <a:lstStyle>
            <a:lvl1pPr algn="ctr">
              <a:defRPr sz="1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232323"/>
                </a:solidFill>
                <a:latin typeface="나눔바른고딕 Light" panose="020B0603020101020101" pitchFamily="50" charset="-127"/>
                <a:ea typeface="나눔바른고딕 Light" panose="020B0603020101020101" pitchFamily="50" charset="-127"/>
              </a:defRPr>
            </a:lvl1pPr>
          </a:lstStyle>
          <a:p>
            <a:fld id="{8C06583F-9429-4CCA-91EA-1F36AB5F6EE8}" type="slidenum">
              <a:rPr lang="ko-KR" altLang="en-US" smtClean="0"/>
              <a:pPr/>
              <a:t>‹#›</a:t>
            </a:fld>
            <a:endParaRPr lang="ko-KR" altLang="en-US" sz="110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3DEC9C8-CDE4-47FC-93C8-BF72A1565D99}"/>
              </a:ext>
            </a:extLst>
          </p:cNvPr>
          <p:cNvSpPr/>
          <p:nvPr userDrawn="1"/>
        </p:nvSpPr>
        <p:spPr>
          <a:xfrm>
            <a:off x="0" y="1"/>
            <a:ext cx="255426" cy="92388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2811986-8EA3-4418-B4FF-5A786BCB1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68635" y="328919"/>
            <a:ext cx="1188000" cy="4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60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7F61-A4D4-4BA0-B1DA-BCD9E08C3A19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6583F-9429-4CCA-91EA-1F36AB5F6E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90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1" r:id="rId2"/>
    <p:sldLayoutId id="2147483684" r:id="rId3"/>
    <p:sldLayoutId id="2147483685" r:id="rId4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svg"/><Relationship Id="rId5" Type="http://schemas.openxmlformats.org/officeDocument/2006/relationships/image" Target="../media/image8.png"/><Relationship Id="rId4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3C65A89-BE7D-4D86-82C6-EA81FEB48FF0}"/>
              </a:ext>
            </a:extLst>
          </p:cNvPr>
          <p:cNvSpPr txBox="1"/>
          <p:nvPr/>
        </p:nvSpPr>
        <p:spPr>
          <a:xfrm>
            <a:off x="5972242" y="2556367"/>
            <a:ext cx="7188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4000" b="1" dirty="0" smtClean="0">
                <a:latin typeface="+mj-ea"/>
                <a:ea typeface="+mj-ea"/>
              </a:rPr>
              <a:t>E5020-24T VRRP</a:t>
            </a:r>
            <a:r>
              <a:rPr lang="ko-KR" altLang="en-US" sz="4000" b="1" dirty="0" smtClean="0">
                <a:latin typeface="+mj-ea"/>
              </a:rPr>
              <a:t> </a:t>
            </a:r>
            <a:r>
              <a:rPr lang="ko-KR" altLang="en-US" sz="4000" b="1" dirty="0">
                <a:latin typeface="+mj-ea"/>
              </a:rPr>
              <a:t>설정 </a:t>
            </a:r>
            <a:r>
              <a:rPr lang="ko-KR" altLang="en-US" sz="4000" b="1" dirty="0" smtClean="0">
                <a:latin typeface="+mj-ea"/>
              </a:rPr>
              <a:t>절차서</a:t>
            </a:r>
            <a:endParaRPr lang="ko-KR" altLang="en-US" sz="4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32323"/>
              </a:solidFill>
              <a:latin typeface="+mj-ea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47DC37CE-AD51-44B8-BFA0-76E75A0DF477}"/>
              </a:ext>
            </a:extLst>
          </p:cNvPr>
          <p:cNvCxnSpPr>
            <a:cxnSpLocks/>
          </p:cNvCxnSpPr>
          <p:nvPr/>
        </p:nvCxnSpPr>
        <p:spPr>
          <a:xfrm>
            <a:off x="12644015" y="3819110"/>
            <a:ext cx="435428" cy="0"/>
          </a:xfrm>
          <a:prstGeom prst="line">
            <a:avLst/>
          </a:prstGeom>
          <a:ln w="476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407D237-1DA8-4993-9097-C9A66CA2E136}"/>
              </a:ext>
            </a:extLst>
          </p:cNvPr>
          <p:cNvSpPr txBox="1"/>
          <p:nvPr/>
        </p:nvSpPr>
        <p:spPr>
          <a:xfrm>
            <a:off x="12254412" y="3993283"/>
            <a:ext cx="906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600" b="1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83838"/>
                </a:solidFill>
                <a:latin typeface="+mn-ea"/>
              </a:rPr>
              <a:t>2024.03</a:t>
            </a:r>
            <a:endParaRPr lang="en-US" altLang="ko-KR" sz="1600" b="1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8383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52057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61698"/>
              </p:ext>
            </p:extLst>
          </p:nvPr>
        </p:nvGraphicFramePr>
        <p:xfrm>
          <a:off x="358618" y="2117671"/>
          <a:ext cx="12860660" cy="306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0902">
                  <a:extLst>
                    <a:ext uri="{9D8B030D-6E8A-4147-A177-3AD203B41FA5}">
                      <a16:colId xmlns:a16="http://schemas.microsoft.com/office/drawing/2014/main" val="691359979"/>
                    </a:ext>
                  </a:extLst>
                </a:gridCol>
                <a:gridCol w="4359758">
                  <a:extLst>
                    <a:ext uri="{9D8B030D-6E8A-4147-A177-3AD203B41FA5}">
                      <a16:colId xmlns:a16="http://schemas.microsoft.com/office/drawing/2014/main" val="312242426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구성도</a:t>
                      </a:r>
                      <a:endParaRPr lang="ko-KR" sz="1000" b="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설정 방법</a:t>
                      </a:r>
                      <a:endParaRPr lang="ko-KR" sz="1000" b="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358766"/>
                  </a:ext>
                </a:extLst>
              </a:tr>
              <a:tr h="2808000">
                <a:tc>
                  <a:txBody>
                    <a:bodyPr/>
                    <a:lstStyle/>
                    <a:p>
                      <a:pPr latinLnBrk="1"/>
                      <a:endParaRPr kumimoji="0" lang="ko-KR" alt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E5020-24T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장비와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E5020-24T,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또는 다른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L3 Switch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연결한다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VLAN / L3 Port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설정에 따라 아래 설정 </a:t>
                      </a:r>
                      <a:r>
                        <a:rPr kumimoji="0" lang="ko-KR" altLang="en-US" sz="10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절차서를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참조하여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691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E57208-25DE-437E-BFEF-30619C08AEB5}"/>
              </a:ext>
            </a:extLst>
          </p:cNvPr>
          <p:cNvSpPr txBox="1"/>
          <p:nvPr/>
        </p:nvSpPr>
        <p:spPr>
          <a:xfrm>
            <a:off x="325094" y="83850"/>
            <a:ext cx="2185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+mj-ea"/>
                <a:ea typeface="+mj-ea"/>
              </a:rPr>
              <a:t>E5020-24T</a:t>
            </a:r>
            <a:r>
              <a:rPr lang="en-US" altLang="ko-KR" sz="1100" b="1" dirty="0" smtClean="0">
                <a:latin typeface="+mj-ea"/>
                <a:ea typeface="+mj-ea"/>
              </a:rPr>
              <a:t> VRRP </a:t>
            </a:r>
            <a:r>
              <a:rPr lang="ko-KR" altLang="en-US" sz="1100" b="1" dirty="0" smtClean="0">
                <a:latin typeface="+mj-ea"/>
                <a:ea typeface="+mj-ea"/>
              </a:rPr>
              <a:t>설정 절차서</a:t>
            </a:r>
            <a:endParaRPr lang="en-US" altLang="ko-KR" sz="1100" b="1" dirty="0" smtClean="0"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0B936-B007-4826-8991-4B3F4FCCC294}"/>
              </a:ext>
            </a:extLst>
          </p:cNvPr>
          <p:cNvSpPr txBox="1"/>
          <p:nvPr/>
        </p:nvSpPr>
        <p:spPr>
          <a:xfrm>
            <a:off x="325094" y="451690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VRRP </a:t>
            </a:r>
            <a:r>
              <a:rPr lang="ko-KR" altLang="en-US" sz="2400" b="1" dirty="0" smtClean="0"/>
              <a:t>개념 및 구성도</a:t>
            </a:r>
            <a:endParaRPr lang="ko-KR" altLang="en-US" sz="24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3232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0173" y="1153449"/>
            <a:ext cx="171156" cy="171152"/>
            <a:chOff x="481012" y="1352550"/>
            <a:chExt cx="157163" cy="157163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+mn-ea"/>
              </a:endParaRP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90414" y="1121905"/>
            <a:ext cx="28280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000" dirty="0" smtClean="0">
                <a:latin typeface="+mn-ea"/>
              </a:rPr>
              <a:t>Virtual Routing Redundancy Protocol</a:t>
            </a:r>
            <a:r>
              <a:rPr lang="ko-KR" altLang="en-US" sz="1000" dirty="0" smtClean="0">
                <a:latin typeface="+mn-ea"/>
              </a:rPr>
              <a:t>의 약어</a:t>
            </a:r>
            <a:endParaRPr lang="ko-KR" altLang="en-US" sz="1000" dirty="0">
              <a:latin typeface="+mn-ea"/>
            </a:endParaRPr>
          </a:p>
        </p:txBody>
      </p:sp>
      <p:sp>
        <p:nvSpPr>
          <p:cNvPr id="126" name="슬라이드 번호 개체 틀 125">
            <a:extLst>
              <a:ext uri="{FF2B5EF4-FFF2-40B4-BE49-F238E27FC236}">
                <a16:creationId xmlns:a16="http://schemas.microsoft.com/office/drawing/2014/main" id="{32497E09-4EC9-44E9-9DF9-8B66ED5D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3712" y="1468030"/>
            <a:ext cx="171156" cy="171152"/>
            <a:chOff x="481012" y="1352550"/>
            <a:chExt cx="157163" cy="157163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+mn-ea"/>
              </a:endParaRPr>
            </a:p>
          </p:txBody>
        </p:sp>
        <p:pic>
          <p:nvPicPr>
            <p:cNvPr id="18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93953" y="1433672"/>
            <a:ext cx="64091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두 대 이상의 </a:t>
            </a:r>
            <a:r>
              <a:rPr lang="en-US" altLang="ko-KR" sz="1000" dirty="0" smtClean="0">
                <a:latin typeface="+mn-ea"/>
              </a:rPr>
              <a:t>L3 </a:t>
            </a:r>
            <a:r>
              <a:rPr lang="ko-KR" altLang="en-US" sz="1000" dirty="0" smtClean="0">
                <a:latin typeface="+mn-ea"/>
              </a:rPr>
              <a:t>장비에서 서로 공통된 </a:t>
            </a:r>
            <a:r>
              <a:rPr lang="en-US" altLang="ko-KR" sz="1000" dirty="0" smtClean="0">
                <a:latin typeface="+mn-ea"/>
              </a:rPr>
              <a:t>Virtual IP</a:t>
            </a:r>
            <a:r>
              <a:rPr lang="ko-KR" altLang="en-US" sz="1000" dirty="0" smtClean="0">
                <a:latin typeface="+mn-ea"/>
              </a:rPr>
              <a:t>를 공유하고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해당 </a:t>
            </a:r>
            <a:r>
              <a:rPr lang="en-US" altLang="ko-KR" sz="1000" dirty="0" smtClean="0">
                <a:latin typeface="+mn-ea"/>
              </a:rPr>
              <a:t>IP</a:t>
            </a:r>
            <a:r>
              <a:rPr lang="ko-KR" altLang="en-US" sz="1000" dirty="0" smtClean="0">
                <a:latin typeface="+mn-ea"/>
              </a:rPr>
              <a:t>를 </a:t>
            </a:r>
            <a:r>
              <a:rPr lang="en-US" altLang="ko-KR" sz="1000" dirty="0" smtClean="0">
                <a:latin typeface="+mn-ea"/>
              </a:rPr>
              <a:t>G/W</a:t>
            </a:r>
            <a:r>
              <a:rPr lang="ko-KR" altLang="en-US" sz="1000" dirty="0" smtClean="0">
                <a:latin typeface="+mn-ea"/>
              </a:rPr>
              <a:t>로 설정하여 운용하기 위해 사용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/>
          <a:srcRect l="-1" t="-1" r="2029" b="-13106"/>
          <a:stretch/>
        </p:blipFill>
        <p:spPr>
          <a:xfrm>
            <a:off x="1973990" y="2592049"/>
            <a:ext cx="1390211" cy="54573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/>
          <a:srcRect l="-1" t="-1" r="2029" b="-13106"/>
          <a:stretch/>
        </p:blipFill>
        <p:spPr>
          <a:xfrm>
            <a:off x="4321239" y="2590597"/>
            <a:ext cx="1390211" cy="5457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791907" y="3041197"/>
            <a:ext cx="794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+mn-ea"/>
              </a:rPr>
              <a:t>Gi0/25</a:t>
            </a:r>
            <a:endParaRPr lang="ko-KR" altLang="en-US" sz="1000" dirty="0">
              <a:latin typeface="+mn-ea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3712" y="1780180"/>
            <a:ext cx="171156" cy="171152"/>
            <a:chOff x="481012" y="1352550"/>
            <a:chExt cx="157163" cy="157163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+mn-ea"/>
              </a:endParaRPr>
            </a:p>
          </p:txBody>
        </p:sp>
        <p:pic>
          <p:nvPicPr>
            <p:cNvPr id="37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93953" y="1745822"/>
            <a:ext cx="43749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Master </a:t>
            </a:r>
            <a:r>
              <a:rPr lang="ko-KR" altLang="en-US" sz="1000" dirty="0" smtClean="0">
                <a:latin typeface="+mn-ea"/>
              </a:rPr>
              <a:t>장비에서 이상이 발생할 경우</a:t>
            </a:r>
            <a:r>
              <a:rPr lang="en-US" altLang="ko-KR" sz="1000" dirty="0" smtClean="0">
                <a:latin typeface="+mn-ea"/>
              </a:rPr>
              <a:t>, Slave </a:t>
            </a:r>
            <a:r>
              <a:rPr lang="ko-KR" altLang="en-US" sz="1000" dirty="0" smtClean="0">
                <a:latin typeface="+mn-ea"/>
              </a:rPr>
              <a:t>장비가 </a:t>
            </a:r>
            <a:r>
              <a:rPr lang="en-US" altLang="ko-KR" sz="1000" dirty="0" smtClean="0">
                <a:latin typeface="+mn-ea"/>
              </a:rPr>
              <a:t>IP</a:t>
            </a:r>
            <a:r>
              <a:rPr lang="ko-KR" altLang="en-US" sz="1000" dirty="0" smtClean="0">
                <a:latin typeface="+mn-ea"/>
              </a:rPr>
              <a:t>를 이어받아 동작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51795" y="2629002"/>
            <a:ext cx="834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E5020-24T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99043" y="2629002"/>
            <a:ext cx="834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L3 Switch</a:t>
            </a:r>
            <a:endParaRPr lang="ko-KR" altLang="en-US" sz="1000" b="1" dirty="0">
              <a:latin typeface="+mn-ea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601D4E80-4E09-45A5-8F9F-4C7B1F955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481" y="3772619"/>
            <a:ext cx="759521" cy="521067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601D4E80-4E09-45A5-8F9F-4C7B1F955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2751" y="3772619"/>
            <a:ext cx="759521" cy="521067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601D4E80-4E09-45A5-8F9F-4C7B1F955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021" y="3772619"/>
            <a:ext cx="759521" cy="521067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601D4E80-4E09-45A5-8F9F-4C7B1F955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291" y="3772619"/>
            <a:ext cx="759521" cy="52106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051861" y="4393108"/>
            <a:ext cx="2265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/>
              <a:t>Client</a:t>
            </a:r>
          </a:p>
          <a:p>
            <a:pPr algn="ctr"/>
            <a:r>
              <a:rPr lang="en-US" altLang="ko-KR" sz="1400" b="1" dirty="0"/>
              <a:t>Default Gateway = </a:t>
            </a:r>
            <a:r>
              <a:rPr lang="en-US" altLang="ko-KR" sz="1400" b="1" dirty="0">
                <a:solidFill>
                  <a:srgbClr val="4324FC"/>
                </a:solidFill>
              </a:rPr>
              <a:t>10.0.0.1</a:t>
            </a:r>
            <a:endParaRPr lang="ko-KR" altLang="en-US" sz="1400" b="1" dirty="0">
              <a:solidFill>
                <a:srgbClr val="4324FC"/>
              </a:solidFill>
            </a:endParaRPr>
          </a:p>
        </p:txBody>
      </p:sp>
      <p:cxnSp>
        <p:nvCxnSpPr>
          <p:cNvPr id="3" name="직선 연결선 2"/>
          <p:cNvCxnSpPr>
            <a:stCxn id="25" idx="2"/>
          </p:cNvCxnSpPr>
          <p:nvPr/>
        </p:nvCxnSpPr>
        <p:spPr>
          <a:xfrm>
            <a:off x="2669096" y="3137782"/>
            <a:ext cx="0" cy="293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417701" y="3431671"/>
            <a:ext cx="52253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>
            <a:stCxn id="26" idx="2"/>
          </p:cNvCxnSpPr>
          <p:nvPr/>
        </p:nvCxnSpPr>
        <p:spPr>
          <a:xfrm>
            <a:off x="5016345" y="3136330"/>
            <a:ext cx="0" cy="293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417701" y="3430219"/>
            <a:ext cx="0" cy="28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3188954" y="3430219"/>
            <a:ext cx="0" cy="28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4912781" y="3430219"/>
            <a:ext cx="0" cy="28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6643051" y="3430219"/>
            <a:ext cx="0" cy="28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/>
          <p:cNvSpPr/>
          <p:nvPr/>
        </p:nvSpPr>
        <p:spPr>
          <a:xfrm>
            <a:off x="914400" y="2418080"/>
            <a:ext cx="5608320" cy="865194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6643051" y="2487917"/>
            <a:ext cx="19173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Virtual</a:t>
            </a:r>
          </a:p>
          <a:p>
            <a:r>
              <a:rPr lang="en-US" altLang="ko-KR" sz="1400" b="1" dirty="0" smtClean="0"/>
              <a:t>Router Group</a:t>
            </a:r>
          </a:p>
          <a:p>
            <a:r>
              <a:rPr lang="en-US" altLang="ko-KR" sz="1400" b="1" dirty="0" smtClean="0"/>
              <a:t>IP address = </a:t>
            </a:r>
            <a:r>
              <a:rPr lang="en-US" altLang="ko-KR" sz="1400" b="1" dirty="0" smtClean="0">
                <a:solidFill>
                  <a:srgbClr val="4324FC"/>
                </a:solidFill>
              </a:rPr>
              <a:t>10.0.0.1</a:t>
            </a:r>
            <a:endParaRPr lang="ko-KR" altLang="en-US" sz="1400" b="1" dirty="0">
              <a:solidFill>
                <a:srgbClr val="4324FC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63025" y="2487917"/>
            <a:ext cx="1020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VRRP Master</a:t>
            </a:r>
          </a:p>
          <a:p>
            <a:r>
              <a:rPr lang="en-US" altLang="ko-KR" sz="1400" b="1" dirty="0" smtClean="0">
                <a:solidFill>
                  <a:srgbClr val="4324FC"/>
                </a:solidFill>
              </a:rPr>
              <a:t>10.0.0.1</a:t>
            </a:r>
            <a:endParaRPr lang="ko-KR" altLang="en-US" sz="1400" b="1" dirty="0">
              <a:solidFill>
                <a:srgbClr val="4324FC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33979" y="2487917"/>
            <a:ext cx="1020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VRRP Backup</a:t>
            </a:r>
          </a:p>
          <a:p>
            <a:r>
              <a:rPr lang="en-US" altLang="ko-KR" sz="1400" b="1" dirty="0" smtClean="0"/>
              <a:t>10.0.0.2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2032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E57208-25DE-437E-BFEF-30619C08AEB5}"/>
              </a:ext>
            </a:extLst>
          </p:cNvPr>
          <p:cNvSpPr txBox="1"/>
          <p:nvPr/>
        </p:nvSpPr>
        <p:spPr>
          <a:xfrm>
            <a:off x="325094" y="83850"/>
            <a:ext cx="2185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+mj-ea"/>
                <a:ea typeface="+mj-ea"/>
              </a:rPr>
              <a:t>E5020-24T</a:t>
            </a:r>
            <a:r>
              <a:rPr lang="en-US" altLang="ko-KR" sz="1100" b="1" dirty="0" smtClean="0">
                <a:latin typeface="+mj-ea"/>
                <a:ea typeface="+mj-ea"/>
              </a:rPr>
              <a:t> VRRP </a:t>
            </a:r>
            <a:r>
              <a:rPr lang="ko-KR" altLang="en-US" sz="1100" b="1" dirty="0" smtClean="0">
                <a:latin typeface="+mj-ea"/>
                <a:ea typeface="+mj-ea"/>
              </a:rPr>
              <a:t>설정 절차서</a:t>
            </a:r>
            <a:endParaRPr lang="en-US" altLang="ko-KR" sz="1100" b="1" dirty="0" smtClean="0"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0B936-B007-4826-8991-4B3F4FCCC294}"/>
              </a:ext>
            </a:extLst>
          </p:cNvPr>
          <p:cNvSpPr txBox="1"/>
          <p:nvPr/>
        </p:nvSpPr>
        <p:spPr>
          <a:xfrm>
            <a:off x="325094" y="451690"/>
            <a:ext cx="262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VRRP </a:t>
            </a:r>
            <a:r>
              <a:rPr lang="ko-KR" altLang="en-US" sz="2400" b="1" dirty="0" smtClean="0"/>
              <a:t>설정 절차서</a:t>
            </a:r>
            <a:endParaRPr lang="ko-KR" altLang="en-US" sz="24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3232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6" name="슬라이드 번호 개체 틀 125">
            <a:extLst>
              <a:ext uri="{FF2B5EF4-FFF2-40B4-BE49-F238E27FC236}">
                <a16:creationId xmlns:a16="http://schemas.microsoft.com/office/drawing/2014/main" id="{32497E09-4EC9-44E9-9DF9-8B66ED5D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257395"/>
              </p:ext>
            </p:extLst>
          </p:nvPr>
        </p:nvGraphicFramePr>
        <p:xfrm>
          <a:off x="360000" y="1428387"/>
          <a:ext cx="12676879" cy="3227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3812">
                  <a:extLst>
                    <a:ext uri="{9D8B030D-6E8A-4147-A177-3AD203B41FA5}">
                      <a16:colId xmlns:a16="http://schemas.microsoft.com/office/drawing/2014/main" val="691359979"/>
                    </a:ext>
                  </a:extLst>
                </a:gridCol>
                <a:gridCol w="903045">
                  <a:extLst>
                    <a:ext uri="{9D8B030D-6E8A-4147-A177-3AD203B41FA5}">
                      <a16:colId xmlns:a16="http://schemas.microsoft.com/office/drawing/2014/main" val="3122424263"/>
                    </a:ext>
                  </a:extLst>
                </a:gridCol>
                <a:gridCol w="5400022">
                  <a:extLst>
                    <a:ext uri="{9D8B030D-6E8A-4147-A177-3AD203B41FA5}">
                      <a16:colId xmlns:a16="http://schemas.microsoft.com/office/drawing/2014/main" val="410811699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0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명 령 어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0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모 드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0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설 명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358766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E5020-24T# configure terminal 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endParaRPr kumimoji="0" lang="ko-KR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mode </a:t>
                      </a:r>
                      <a:r>
                        <a:rPr kumimoji="0" lang="ko-KR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진입</a:t>
                      </a:r>
                      <a:endParaRPr kumimoji="0" 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691000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E5020-24T(config)# interface GigabitEthernet 0/25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endParaRPr kumimoji="0" lang="ko-KR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Virtual 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사용할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Interface mode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 진입한다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(VLAN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경우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VLAN + VLAN ID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입력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001865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E5020-24T(config-if-Giga0/25)# ip address 10.0.0.1/24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Interface</a:t>
                      </a:r>
                      <a:endParaRPr kumimoji="0" lang="ko-KR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Interface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실제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505884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E5020-24T(config-if-Giga0/25)# exit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Interface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Interface mode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에서 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 mode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 변경한다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052662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fr-FR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E5020-24T(config)# router vrrp 1 GigabitEthernet 0/25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그룹을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(1 ~ 255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 가능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846547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virtual-ip 10.0.0.1 master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Virtual 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(Master)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※ </a:t>
                      </a: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인터페이스에 설정한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일치할 경우에만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 </a:t>
                      </a: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 가능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4324FC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634164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virtual-ip 10.0.0.1 backup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Virtual 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(Backup) 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※ Master </a:t>
                      </a: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또는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Backup </a:t>
                      </a:r>
                      <a:r>
                        <a:rPr kumimoji="0" lang="ko-KR" altLang="en-US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중 하나만 설정한다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4324FC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368427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priority 100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Priority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높은 쪽이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 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222678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enable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Group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을 활성화한다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902370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marL="0" marR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end</a:t>
                      </a:r>
                      <a:endParaRPr kumimoji="0" lang="ko-KR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Privileged Mode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진입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052529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E5020-24T# show vrrp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Privileged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상태를 조회한다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162062"/>
                  </a:ext>
                </a:extLst>
              </a:tr>
              <a:tr h="256163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E5020-24T# show vrrp brief 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Privileged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상태를 간략히 조회한다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859091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0173" y="1153449"/>
            <a:ext cx="171156" cy="171152"/>
            <a:chOff x="481012" y="1352550"/>
            <a:chExt cx="157163" cy="157163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+mn-ea"/>
              </a:endParaRPr>
            </a:p>
          </p:txBody>
        </p:sp>
        <p:pic>
          <p:nvPicPr>
            <p:cNvPr id="50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90414" y="1121905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ko-KR" altLang="en-US" sz="1000" dirty="0" smtClean="0">
                <a:latin typeface="+mn-ea"/>
              </a:rPr>
              <a:t>설정 절차서</a:t>
            </a:r>
            <a:endParaRPr lang="ko-KR" altLang="en-US" sz="1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22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30B936-B007-4826-8991-4B3F4FCCC294}"/>
              </a:ext>
            </a:extLst>
          </p:cNvPr>
          <p:cNvSpPr txBox="1"/>
          <p:nvPr/>
        </p:nvSpPr>
        <p:spPr>
          <a:xfrm>
            <a:off x="325094" y="451690"/>
            <a:ext cx="262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VRRP</a:t>
            </a:r>
            <a:r>
              <a:rPr lang="en-US" altLang="ko-KR" sz="2400" b="1" dirty="0" smtClean="0"/>
              <a:t> </a:t>
            </a:r>
            <a:r>
              <a:rPr lang="ko-KR" altLang="en-US" sz="2400" b="1" dirty="0"/>
              <a:t>설정 </a:t>
            </a:r>
            <a:r>
              <a:rPr lang="ko-KR" altLang="en-US" sz="2400" b="1" dirty="0" smtClean="0"/>
              <a:t>절차</a:t>
            </a:r>
            <a:r>
              <a:rPr lang="ko-KR" altLang="en-US" sz="2400" b="1" dirty="0" smtClean="0"/>
              <a:t>서</a:t>
            </a:r>
            <a:endParaRPr lang="ko-KR" altLang="en-US" sz="24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3232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2000" y="1152000"/>
            <a:ext cx="171156" cy="171152"/>
            <a:chOff x="481012" y="1352550"/>
            <a:chExt cx="157163" cy="157163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89600" y="1121905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latinLnBrk="1">
              <a:defRPr sz="1000">
                <a:latin typeface="+mj-ea"/>
                <a:ea typeface="+mj-ea"/>
              </a:defRPr>
            </a:lvl1pPr>
          </a:lstStyle>
          <a:p>
            <a:r>
              <a:rPr lang="ko-KR" altLang="en-US" dirty="0"/>
              <a:t>설정 절차서 </a:t>
            </a:r>
            <a:r>
              <a:rPr lang="ko-KR" altLang="en-US" dirty="0" smtClean="0"/>
              <a:t>예시</a:t>
            </a:r>
            <a:endParaRPr lang="ko-KR" altLang="en-US" dirty="0"/>
          </a:p>
        </p:txBody>
      </p:sp>
      <p:sp>
        <p:nvSpPr>
          <p:cNvPr id="126" name="슬라이드 번호 개체 틀 125">
            <a:extLst>
              <a:ext uri="{FF2B5EF4-FFF2-40B4-BE49-F238E27FC236}">
                <a16:creationId xmlns:a16="http://schemas.microsoft.com/office/drawing/2014/main" id="{32497E09-4EC9-44E9-9DF9-8B66ED5D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328866"/>
              </p:ext>
            </p:extLst>
          </p:nvPr>
        </p:nvGraphicFramePr>
        <p:xfrm>
          <a:off x="360000" y="1430526"/>
          <a:ext cx="12674600" cy="284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94132">
                  <a:extLst>
                    <a:ext uri="{9D8B030D-6E8A-4147-A177-3AD203B41FA5}">
                      <a16:colId xmlns:a16="http://schemas.microsoft.com/office/drawing/2014/main" val="691359979"/>
                    </a:ext>
                  </a:extLst>
                </a:gridCol>
                <a:gridCol w="6280468">
                  <a:extLst>
                    <a:ext uri="{9D8B030D-6E8A-4147-A177-3AD203B41FA5}">
                      <a16:colId xmlns:a16="http://schemas.microsoft.com/office/drawing/2014/main" val="410811699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0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명 령 어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비고</a:t>
                      </a:r>
                      <a:endParaRPr lang="ko-KR" sz="1000" b="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358766"/>
                  </a:ext>
                </a:extLst>
              </a:tr>
              <a:tr h="2339436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configure terminal 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Tue Mar 05 2024 08:36:26 KST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Enter configuration commands, one per line.  End with CNTL/Z.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interface GigabitEthernet 0/25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E5020-24T(config-if-Giga0/25)#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ip address 10.0.0.1/24</a:t>
                      </a:r>
                    </a:p>
                    <a:p>
                      <a:pPr marL="0" algn="l" defTabSz="1007943" rtl="0" eaLnBrk="1" latinLnBrk="1" hangingPunct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E5020-24T(config-if-Giga0/25)#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exit</a:t>
                      </a:r>
                    </a:p>
                    <a:p>
                      <a:pPr latinLnBrk="1"/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router vrrp 1 GigabitEthernet 0/25</a:t>
                      </a:r>
                    </a:p>
                    <a:p>
                      <a:pPr marL="0" algn="l" defTabSz="1007943" rtl="0" eaLnBrk="1" latinLnBrk="1" hangingPunct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priority 110</a:t>
                      </a:r>
                    </a:p>
                    <a:p>
                      <a:pPr marL="0" algn="l" defTabSz="1007943" rtl="0" eaLnBrk="1" latinLnBrk="1" hangingPunct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virtual-ip 10.0.0.1 master</a:t>
                      </a:r>
                    </a:p>
                    <a:p>
                      <a:pPr marL="0" algn="l" defTabSz="1007943" rtl="0" eaLnBrk="1" latinLnBrk="1" hangingPunct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enable</a:t>
                      </a:r>
                    </a:p>
                    <a:p>
                      <a:pPr marL="0" algn="l" defTabSz="1007943" rtl="0" eaLnBrk="1" latinLnBrk="1" hangingPunct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E5020-24T(config-router)# 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324FC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end</a:t>
                      </a:r>
                    </a:p>
                    <a:p>
                      <a:pPr latinLnBrk="1"/>
                      <a:endParaRPr kumimoji="0" lang="en-US" altLang="ko-KR" sz="1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E5020-24T# show vrrp brief 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Wed Mar 06 2024 01:13:49 KST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Interface    Grp  </a:t>
                      </a:r>
                      <a:r>
                        <a:rPr kumimoji="0" lang="en-US" altLang="ko-KR" sz="1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Pri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 Time  Own  Pre  State   Master addr      Group addr</a:t>
                      </a:r>
                    </a:p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Gi0/25         1  255  0      Y    </a:t>
                      </a:r>
                      <a:r>
                        <a:rPr kumimoji="0" lang="en-US" altLang="ko-KR" sz="1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altLang="ko-KR" sz="1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Init</a:t>
                      </a:r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   0.0.0.0          10.0.0.1 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Config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 </a:t>
                      </a:r>
                      <a:r>
                        <a:rPr kumimoji="0" lang="ko-KR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진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입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인터페이스에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설정한 인터페이스에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Priority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Virtual IP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현재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VRRP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상태 조회</a:t>
                      </a:r>
                      <a:endParaRPr kumimoji="0" lang="en-US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691000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978318"/>
              </p:ext>
            </p:extLst>
          </p:nvPr>
        </p:nvGraphicFramePr>
        <p:xfrm>
          <a:off x="360000" y="4885017"/>
          <a:ext cx="12676879" cy="946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8800">
                  <a:extLst>
                    <a:ext uri="{9D8B030D-6E8A-4147-A177-3AD203B41FA5}">
                      <a16:colId xmlns:a16="http://schemas.microsoft.com/office/drawing/2014/main" val="691359979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122424263"/>
                    </a:ext>
                  </a:extLst>
                </a:gridCol>
                <a:gridCol w="6788479">
                  <a:extLst>
                    <a:ext uri="{9D8B030D-6E8A-4147-A177-3AD203B41FA5}">
                      <a16:colId xmlns:a16="http://schemas.microsoft.com/office/drawing/2014/main" val="410811699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State</a:t>
                      </a:r>
                      <a:endParaRPr lang="ko-KR" sz="1000" b="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Case</a:t>
                      </a:r>
                      <a:endParaRPr lang="ko-KR" sz="1000" b="0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0" kern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설 명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358766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Master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Priority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값이 상대적으로 높거나 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Master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설정으로 인해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Master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로 동작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Virtual IP Owner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로 동작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 Virtual IP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로 수신되는 패킷을 자신이 처리</a:t>
                      </a:r>
                      <a:endParaRPr kumimoji="0" 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691000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Backup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Priority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값이 상대적으로 낮아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Backup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으로 동작</a:t>
                      </a:r>
                      <a:endParaRPr kumimoji="0" lang="ko-KR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Master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가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Down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되면 자신이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Master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로 동작하기를 준비하는 상태</a:t>
                      </a:r>
                      <a:endParaRPr kumimoji="0" lang="ko-KR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001865"/>
                  </a:ext>
                </a:extLst>
              </a:tr>
              <a:tr h="231472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Init</a:t>
                      </a:r>
                      <a:endParaRPr kumimoji="0" lang="ko-KR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VRRP Group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이 </a:t>
                      </a:r>
                      <a:r>
                        <a:rPr kumimoji="0" lang="en-US" altLang="ko-KR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Disable </a:t>
                      </a:r>
                      <a:r>
                        <a:rPr kumimoji="0" lang="ko-KR" altLang="en-US" sz="1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된 상태</a:t>
                      </a:r>
                      <a:endParaRPr kumimoji="0" lang="ko-KR" altLang="ko-KR" sz="10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VRRP Instance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가 실행되기를 기다리는 상태</a:t>
                      </a:r>
                      <a:endParaRPr kumimoji="0" lang="ko-KR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09677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5E57208-25DE-437E-BFEF-30619C08AEB5}"/>
              </a:ext>
            </a:extLst>
          </p:cNvPr>
          <p:cNvSpPr txBox="1"/>
          <p:nvPr/>
        </p:nvSpPr>
        <p:spPr>
          <a:xfrm>
            <a:off x="325094" y="83850"/>
            <a:ext cx="2185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+mj-ea"/>
                <a:ea typeface="+mj-ea"/>
              </a:rPr>
              <a:t>E5020-24T</a:t>
            </a:r>
            <a:r>
              <a:rPr lang="en-US" altLang="ko-KR" sz="1100" b="1" dirty="0" smtClean="0">
                <a:latin typeface="+mj-ea"/>
                <a:ea typeface="+mj-ea"/>
              </a:rPr>
              <a:t> VRRP </a:t>
            </a:r>
            <a:r>
              <a:rPr lang="ko-KR" altLang="en-US" sz="1100" b="1" dirty="0" smtClean="0">
                <a:latin typeface="+mj-ea"/>
                <a:ea typeface="+mj-ea"/>
              </a:rPr>
              <a:t>설정 절차서</a:t>
            </a:r>
            <a:endParaRPr lang="en-US" altLang="ko-KR" sz="1100" b="1" dirty="0" smtClean="0">
              <a:latin typeface="+mj-ea"/>
              <a:ea typeface="+mj-ea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F0C7207-8BB9-46B6-ADF6-5D19C22339C3}"/>
              </a:ext>
            </a:extLst>
          </p:cNvPr>
          <p:cNvGrpSpPr/>
          <p:nvPr/>
        </p:nvGrpSpPr>
        <p:grpSpPr>
          <a:xfrm>
            <a:off x="342000" y="4611150"/>
            <a:ext cx="171156" cy="171152"/>
            <a:chOff x="481012" y="1352550"/>
            <a:chExt cx="157163" cy="157163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1A9BD44D-6431-4DF2-87FB-1AD94C2FEE07}"/>
                </a:ext>
              </a:extLst>
            </p:cNvPr>
            <p:cNvSpPr/>
            <p:nvPr/>
          </p:nvSpPr>
          <p:spPr>
            <a:xfrm>
              <a:off x="481012" y="1352550"/>
              <a:ext cx="157163" cy="157163"/>
            </a:xfrm>
            <a:prstGeom prst="ellipse">
              <a:avLst/>
            </a:prstGeom>
            <a:solidFill>
              <a:srgbClr val="71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pic>
          <p:nvPicPr>
            <p:cNvPr id="18" name="그래픽 7">
              <a:extLst>
                <a:ext uri="{FF2B5EF4-FFF2-40B4-BE49-F238E27FC236}">
                  <a16:creationId xmlns:a16="http://schemas.microsoft.com/office/drawing/2014/main" id="{C7333257-B4C3-46A6-B49A-5B8B62E8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17866" y="1384044"/>
              <a:ext cx="94174" cy="9417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B2B61B6-7B86-43AC-BA55-0B38F2F5D027}"/>
              </a:ext>
            </a:extLst>
          </p:cNvPr>
          <p:cNvSpPr txBox="1"/>
          <p:nvPr/>
        </p:nvSpPr>
        <p:spPr>
          <a:xfrm>
            <a:off x="489600" y="4581055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latinLnBrk="1">
              <a:defRPr sz="1000"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VRRP State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118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B86B5C2-9E4C-4190-8E81-86F3A604FBF3}"/>
              </a:ext>
            </a:extLst>
          </p:cNvPr>
          <p:cNvGrpSpPr/>
          <p:nvPr/>
        </p:nvGrpSpPr>
        <p:grpSpPr>
          <a:xfrm>
            <a:off x="1273740" y="5753410"/>
            <a:ext cx="3111680" cy="1380083"/>
            <a:chOff x="1606211" y="5925538"/>
            <a:chExt cx="3111680" cy="1380083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FEFA0F4-0F25-413A-843E-EE7F37C94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3296" y="5925538"/>
              <a:ext cx="1545230" cy="52678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8CBA4D-88E0-4D3C-B80E-6F8BB51C114B}"/>
                </a:ext>
              </a:extLst>
            </p:cNvPr>
            <p:cNvSpPr txBox="1"/>
            <p:nvPr/>
          </p:nvSpPr>
          <p:spPr>
            <a:xfrm>
              <a:off x="1606211" y="6447971"/>
              <a:ext cx="18069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71717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www.ubiquoss.com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1717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F499563-BB69-43B3-B57A-4BC987957203}"/>
                </a:ext>
              </a:extLst>
            </p:cNvPr>
            <p:cNvSpPr txBox="1"/>
            <p:nvPr/>
          </p:nvSpPr>
          <p:spPr>
            <a:xfrm>
              <a:off x="1771251" y="7051705"/>
              <a:ext cx="294664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경기도 성남시 분당구 판교로 </a:t>
              </a:r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255</a:t>
              </a:r>
              <a:r>
                <a:rPr lang="ko-KR" altLang="en-US" sz="1050" spc="-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번길</a:t>
              </a:r>
              <a:r>
                <a:rPr lang="ko-KR" altLang="en-US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 </a:t>
              </a:r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68(</a:t>
              </a:r>
              <a:r>
                <a:rPr lang="ko-KR" altLang="en-US" sz="1050" spc="-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삼평동</a:t>
              </a:r>
              <a:r>
                <a:rPr lang="ko-KR" altLang="en-US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 </a:t>
              </a:r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616)</a:t>
              </a:r>
              <a:endParaRPr lang="ko-KR" altLang="en-US" sz="1050" spc="-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바른고딕 Light" panose="020B0603020101020101" pitchFamily="50" charset="-127"/>
                <a:ea typeface="나눔바른고딕 Light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E4F4EF-8F34-4F1E-88C9-FCAB346AC44B}"/>
                </a:ext>
              </a:extLst>
            </p:cNvPr>
            <p:cNvSpPr txBox="1"/>
            <p:nvPr/>
          </p:nvSpPr>
          <p:spPr>
            <a:xfrm>
              <a:off x="1771251" y="6816755"/>
              <a:ext cx="28344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Call</a:t>
              </a:r>
              <a:r>
                <a:rPr lang="ko-KR" altLang="en-US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 </a:t>
              </a:r>
              <a:r>
                <a:rPr lang="en-US" altLang="ko-KR" sz="1050" spc="-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Center </a:t>
              </a:r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바른고딕 Light" panose="020B0603020101020101" pitchFamily="50" charset="-127"/>
                  <a:ea typeface="나눔바른고딕 Light" panose="020B0603020101020101" pitchFamily="50" charset="-127"/>
                </a:rPr>
                <a:t>: TEL. 1577-9550 </a:t>
              </a:r>
              <a:r>
                <a:rPr lang="en-US" altLang="ko-KR" sz="105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ⅠFAX.031-8017-1183</a:t>
              </a:r>
              <a:endParaRPr lang="ko-KR" altLang="en-US" sz="1050" spc="-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바른고딕 Light" panose="020B0603020101020101" pitchFamily="50" charset="-127"/>
                <a:ea typeface="나눔바른고딕 Light" panose="020B0603020101020101" pitchFamily="50" charset="-127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11845FC2-A56A-407A-9C93-4BA9D6B6C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678781" y="7103390"/>
              <a:ext cx="145928" cy="145928"/>
            </a:xfrm>
            <a:prstGeom prst="rect">
              <a:avLst/>
            </a:prstGeom>
          </p:spPr>
        </p:pic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667F93F9-4C35-4D80-AAD8-33AB86FED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1677987" y="6862428"/>
              <a:ext cx="150812" cy="150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6986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2532</TotalTime>
  <Words>497</Words>
  <Application>Microsoft Office PowerPoint</Application>
  <PresentationFormat>사용자 지정</PresentationFormat>
  <Paragraphs>122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KoPub돋움체 Light</vt:lpstr>
      <vt:lpstr>나눔바른고딕</vt:lpstr>
      <vt:lpstr>나눔바른고딕 Light</vt:lpstr>
      <vt:lpstr>맑은 고딕</vt:lpstr>
      <vt:lpstr>Arial</vt:lpstr>
      <vt:lpstr>Calibri</vt:lpstr>
      <vt:lpstr>Calibri Light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소용우</dc:creator>
  <cp:lastModifiedBy>UBI-1063</cp:lastModifiedBy>
  <cp:revision>126</cp:revision>
  <dcterms:created xsi:type="dcterms:W3CDTF">2020-12-13T09:27:05Z</dcterms:created>
  <dcterms:modified xsi:type="dcterms:W3CDTF">2024-03-06T01:29:11Z</dcterms:modified>
</cp:coreProperties>
</file>